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261C8-07BB-4A53-A523-E60EBBB87C65}" type="doc">
      <dgm:prSet loTypeId="urn:microsoft.com/office/officeart/2005/8/layout/matrix1" loCatId="matrix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930BFC-949A-48F3-B850-76C935270683}" type="pres">
      <dgm:prSet presAssocID="{2A2261C8-07BB-4A53-A523-E60EBBB87C6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6AC9FC92-89A0-42A8-B697-64D12A5471D3}" type="presOf" srcId="{2A2261C8-07BB-4A53-A523-E60EBBB87C65}" destId="{22930BFC-949A-48F3-B850-76C935270683}" srcOrd="0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A88FC9AE-793D-480C-859F-5BD5DF8547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TORUZEM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D8878BE-0358-4BFD-8B56-B9C2A9C8BE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B2B5-7797-4F6F-B468-D730F0A89072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4317B38-D2C5-41DF-BEF3-C56F7E5EB7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F931493-20CF-4EFA-9C74-5E2979AE4D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ADB91-4852-4403-AE63-F1A905A7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1543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TORUZEM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54C4C-69CA-4F35-A711-85F3BCADB051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1D1C3-A8DB-476B-95A4-F708141A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722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F5CB302-7924-4CDD-8095-D61A9AF75225}" type="datetime1">
              <a:rPr lang="tr-TR" smtClean="0"/>
              <a:t>18.02.2022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474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FF4E-56C2-426E-9835-C1AFF9E51372}" type="datetime1">
              <a:rPr lang="tr-TR" smtClean="0"/>
              <a:t>18.02.2022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115-E6DB-43BA-9B32-F4937951EA58}" type="datetime1">
              <a:rPr lang="tr-TR" smtClean="0"/>
              <a:t>18.02.2022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9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B45-52FD-4EB0-8AEB-A3EB5CD7FB1C}" type="datetime1">
              <a:rPr lang="tr-TR" smtClean="0"/>
              <a:t>18.02.2022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4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31C3-12D3-4B77-88D6-E7F5A20BDFCC}" type="datetime1">
              <a:rPr lang="tr-TR" smtClean="0"/>
              <a:t>18.02.2022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984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0AB8-B6B8-492B-9EAA-41919D5C55F2}" type="datetime1">
              <a:rPr lang="tr-TR" smtClean="0"/>
              <a:t>18.02.2022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05F2C-FD44-479B-8FF4-D2E4127A5367}" type="datetime1">
              <a:rPr lang="tr-TR" smtClean="0"/>
              <a:t>18.02.2022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8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C860-6F79-446D-855C-FA9FD9C34F8F}" type="datetime1">
              <a:rPr lang="tr-TR" smtClean="0"/>
              <a:t>18.02.2022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5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8366-9BF0-4674-97BC-35D0EBAAF05F}" type="datetime1">
              <a:rPr lang="tr-TR" smtClean="0"/>
              <a:t>18.02.2022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EECF-99A9-4C77-B5B1-9C41838385FA}" type="datetime1">
              <a:rPr lang="tr-TR" smtClean="0"/>
              <a:t>18.02.2022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F439-50D4-4FFD-B45E-9A9FD159BE7C}" type="datetime1">
              <a:rPr lang="tr-TR" smtClean="0"/>
              <a:t>18.02.2022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2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B58D543-B2DE-4853-B790-4F9425AA327F}" type="datetime1">
              <a:rPr lang="tr-TR" smtClean="0"/>
              <a:t>18.02.2022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1EE6B6-73BE-4D98-B5AD-1BC859490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tr-TR" dirty="0"/>
              <a:t>Sunu Hazırlama Kılavuzu</a:t>
            </a:r>
            <a:endParaRPr lang="en-US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071AB76-D226-4044-A165-679AC2141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5275"/>
            <a:ext cx="9144000" cy="226536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Toros </a:t>
            </a:r>
            <a:r>
              <a:rPr lang="tr-TR" dirty="0"/>
              <a:t>Üniversitesi </a:t>
            </a:r>
            <a:br>
              <a:rPr lang="tr-TR" dirty="0"/>
            </a:br>
            <a:r>
              <a:rPr lang="tr-TR" dirty="0" smtClean="0"/>
              <a:t>… Fakültesi … Bölümü</a:t>
            </a:r>
            <a:endParaRPr lang="tr-TR" dirty="0"/>
          </a:p>
          <a:p>
            <a:endParaRPr lang="tr-TR" dirty="0"/>
          </a:p>
          <a:p>
            <a:r>
              <a:rPr lang="tr-TR" dirty="0"/>
              <a:t>Dr. Öğr. Üyesi </a:t>
            </a:r>
            <a:r>
              <a:rPr lang="tr-TR" dirty="0" smtClean="0"/>
              <a:t>…</a:t>
            </a:r>
            <a:endParaRPr lang="tr-TR" dirty="0"/>
          </a:p>
          <a:p>
            <a:r>
              <a:rPr lang="tr-TR" dirty="0" smtClean="0"/>
              <a:t>e-mail adresi</a:t>
            </a:r>
            <a:endParaRPr lang="en-US" dirty="0"/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52F73BF7-0A94-4CCA-ABEB-496C619B125B}"/>
              </a:ext>
            </a:extLst>
          </p:cNvPr>
          <p:cNvSpPr txBox="1">
            <a:spLocks/>
          </p:cNvSpPr>
          <p:nvPr/>
        </p:nvSpPr>
        <p:spPr>
          <a:xfrm>
            <a:off x="1524000" y="6584950"/>
            <a:ext cx="9144000" cy="273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/>
          </a:p>
        </p:txBody>
      </p:sp>
      <p:pic>
        <p:nvPicPr>
          <p:cNvPr id="4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917" y="2405969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5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FARKLI BÖLÜMLER İÇİN FARKLI SAYFA DÜZENİ.</a:t>
            </a:r>
            <a:endParaRPr lang="en-US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00703625-7DAF-46B5-99B1-5AED1F0F86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Bu sayfa farklı bir bölüm için hazırlanmış ve Bölüm üst bilgisi vermek üzere kullanılmış, önceden belirlenmiş bir sunu düzeni formatıdır.</a:t>
            </a:r>
          </a:p>
        </p:txBody>
      </p:sp>
      <p:pic>
        <p:nvPicPr>
          <p:cNvPr id="11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4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51314"/>
            <a:ext cx="9982200" cy="3820886"/>
          </a:xfrm>
        </p:spPr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Görseller </a:t>
            </a:r>
            <a:r>
              <a:rPr lang="tr-TR" dirty="0" smtClean="0">
                <a:solidFill>
                  <a:srgbClr val="AB3034"/>
                </a:solidFill>
              </a:rPr>
              <a:t>sunumunuzu </a:t>
            </a:r>
            <a:r>
              <a:rPr lang="tr-TR" dirty="0">
                <a:solidFill>
                  <a:srgbClr val="AB3034"/>
                </a:solidFill>
              </a:rPr>
              <a:t>zenginleştirir. 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58095249-AA68-48AB-9FA5-E71FA1F15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6754" y="2133599"/>
            <a:ext cx="9982200" cy="597011"/>
          </a:xfrm>
        </p:spPr>
        <p:txBody>
          <a:bodyPr>
            <a:noAutofit/>
          </a:bodyPr>
          <a:lstStyle/>
          <a:p>
            <a:r>
              <a:rPr lang="tr-TR" sz="2000" b="1" dirty="0">
                <a:solidFill>
                  <a:srgbClr val="FFC000"/>
                </a:solidFill>
              </a:rPr>
              <a:t>Resim, video ya da diğer içerik öğelerini kullanırken telif hakkı doğurabilecek öğeleri kullanmaktan kaçınınız. </a:t>
            </a:r>
            <a:endParaRPr lang="en-US" sz="2000" b="1" dirty="0">
              <a:solidFill>
                <a:srgbClr val="FFC000"/>
              </a:solidFill>
            </a:endParaRPr>
          </a:p>
          <a:p>
            <a:endParaRPr lang="en-US" sz="2000" dirty="0"/>
          </a:p>
        </p:txBody>
      </p:sp>
      <p:pic>
        <p:nvPicPr>
          <p:cNvPr id="12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4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:a16="http://schemas.microsoft.com/office/drawing/2014/main" id="{CBBC0A4E-2367-4D9E-A14A-2E65FA08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en-US" dirty="0"/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A84F23CE-1DE7-4C02-8CC0-CA621D7A1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Önceden belirlenmiş farklı sunum düzenlerini kullanarak sunum gücünüzü arttırabilirsiniz. </a:t>
            </a:r>
          </a:p>
          <a:p>
            <a:endParaRPr lang="tr-TR" sz="1800" dirty="0"/>
          </a:p>
          <a:p>
            <a:r>
              <a:rPr lang="tr-TR" sz="1800" dirty="0"/>
              <a:t>Bu kapsamda görseller, grafikler ve tablolar size yardımcı olabilir. </a:t>
            </a:r>
            <a:endParaRPr lang="en-US" sz="1800" dirty="0"/>
          </a:p>
        </p:txBody>
      </p:sp>
      <p:pic>
        <p:nvPicPr>
          <p:cNvPr id="14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1062" y="905691"/>
            <a:ext cx="5758014" cy="4206239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9">
            <a:extLst>
              <a:ext uri="{FF2B5EF4-FFF2-40B4-BE49-F238E27FC236}">
                <a16:creationId xmlns:a16="http://schemas.microsoft.com/office/drawing/2014/main" id="{C1F9E59E-679D-4B14-9E3C-5448E083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Teşekkürler</a:t>
            </a:r>
            <a:endParaRPr lang="en-US" dirty="0"/>
          </a:p>
        </p:txBody>
      </p:sp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BE61F8FF-26C8-482C-9F00-CADC6B9254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Toros Üniversitesi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…………………… Fakültesi</a:t>
            </a:r>
          </a:p>
          <a:p>
            <a:r>
              <a:rPr lang="tr-TR" dirty="0" smtClean="0"/>
              <a:t>……………….……Bölümü</a:t>
            </a:r>
            <a:endParaRPr lang="tr-TR" dirty="0"/>
          </a:p>
          <a:p>
            <a:r>
              <a:rPr lang="tr-TR" dirty="0" err="1" smtClean="0"/>
              <a:t>Öğr</a:t>
            </a:r>
            <a:r>
              <a:rPr lang="tr-TR" dirty="0" smtClean="0"/>
              <a:t>. Gör. ……………….</a:t>
            </a:r>
            <a:r>
              <a:rPr lang="tr-TR" dirty="0"/>
              <a:t/>
            </a:r>
            <a:br>
              <a:rPr lang="tr-TR" dirty="0"/>
            </a:br>
            <a:r>
              <a:rPr lang="tr-TR" smtClean="0"/>
              <a:t>e-mail adresi: </a:t>
            </a:r>
            <a:endParaRPr lang="en-US" dirty="0"/>
          </a:p>
        </p:txBody>
      </p:sp>
      <p:pic>
        <p:nvPicPr>
          <p:cNvPr id="13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7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B75A5C-BDA0-4D6E-960D-89720279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Giriş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1FBB2A-7B3B-4459-82C3-DF53F4D0D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sz="2600" dirty="0"/>
              <a:t>Kapak Sayfası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/>
              <a:t>Giriş Sayfası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/>
              <a:t>İçerik Sayfaları</a:t>
            </a:r>
          </a:p>
        </p:txBody>
      </p:sp>
      <p:pic>
        <p:nvPicPr>
          <p:cNvPr id="11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Kapak Sayfası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Kapak sayfasında dersin adı, dersi veren öğretim elemanının adı ve iletişim bilgileri yer almalıdır.</a:t>
            </a:r>
          </a:p>
          <a:p>
            <a:endParaRPr lang="tr-TR" sz="2800" dirty="0"/>
          </a:p>
          <a:p>
            <a:pPr algn="just"/>
            <a:r>
              <a:rPr lang="tr-TR" sz="2800" dirty="0"/>
              <a:t>İlgili sununun hangi derse ait olduğu, ilgili akademik yıl için hangi haftaya ait olduğu ve son revizyon tarihi de kapak sayfasında belirtilmelidir.</a:t>
            </a:r>
            <a:endParaRPr lang="en-US" sz="2800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456283" y="1696773"/>
            <a:ext cx="587513" cy="589226"/>
          </a:xfrm>
          <a:prstGeom prst="rect">
            <a:avLst/>
          </a:prstGeom>
        </p:spPr>
      </p:pic>
      <p:pic>
        <p:nvPicPr>
          <p:cNvPr id="12" name="Picture 2" descr="Toros Üniversitesi - Vikipe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648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9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Giriş Sayfası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r>
              <a:rPr lang="tr-TR" sz="2800" dirty="0"/>
              <a:t>Kapak sayfasından sonra gelmelidir. 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İlgili sunuda yer alan başlıkları içermelidir. </a:t>
            </a:r>
          </a:p>
          <a:p>
            <a:endParaRPr lang="tr-TR" sz="2800" dirty="0"/>
          </a:p>
          <a:p>
            <a:r>
              <a:rPr lang="tr-TR" sz="2800" dirty="0"/>
              <a:t>Sunu içeriğini özetlemelidir. </a:t>
            </a:r>
            <a:endParaRPr lang="en-US" sz="2800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456283" y="1696773"/>
            <a:ext cx="587513" cy="589226"/>
          </a:xfrm>
          <a:prstGeom prst="rect">
            <a:avLst/>
          </a:prstGeom>
        </p:spPr>
      </p:pic>
      <p:pic>
        <p:nvPicPr>
          <p:cNvPr id="12" name="Picture 2" descr="Toros Üniversitesi - Vikipe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565" y="1648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5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2800" dirty="0"/>
          </a:p>
          <a:p>
            <a:pPr algn="just"/>
            <a:r>
              <a:rPr lang="tr-TR" sz="2800" dirty="0"/>
              <a:t>İçerik sayfaları en fazla 6 ya da 7 satırdan oluşmalıdır. </a:t>
            </a:r>
          </a:p>
          <a:p>
            <a:endParaRPr lang="tr-TR" sz="2800" dirty="0"/>
          </a:p>
          <a:p>
            <a:pPr algn="just"/>
            <a:r>
              <a:rPr lang="tr-TR" sz="2800" dirty="0"/>
              <a:t>İçerik sayfaları her bir satırda en fazla 7 ya da 8 kelime kullanılmalıdır. </a:t>
            </a:r>
          </a:p>
          <a:p>
            <a:endParaRPr lang="tr-TR" sz="2800" dirty="0"/>
          </a:p>
          <a:p>
            <a:pPr algn="just"/>
            <a:r>
              <a:rPr lang="tr-TR" sz="2800" dirty="0"/>
              <a:t>İçerik sayfaları çok fazla yazı içermemelidir. Mümkünse bu sayfalar resim, </a:t>
            </a:r>
            <a:r>
              <a:rPr lang="tr-TR" sz="2800" dirty="0" err="1"/>
              <a:t>SmartArt</a:t>
            </a:r>
            <a:r>
              <a:rPr lang="tr-TR" sz="2800" dirty="0"/>
              <a:t>, grafik ve tablolar ile zenginleştirilmelidir. </a:t>
            </a:r>
          </a:p>
        </p:txBody>
      </p:sp>
      <p:pic>
        <p:nvPicPr>
          <p:cNvPr id="11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pPr algn="just"/>
            <a:r>
              <a:rPr lang="tr-TR" sz="2800" dirty="0"/>
              <a:t>İçerik sayfalarında kullanılan görsel ya da videoların </a:t>
            </a:r>
            <a:r>
              <a:rPr lang="tr-TR" sz="2800" dirty="0">
                <a:solidFill>
                  <a:srgbClr val="0070C0"/>
                </a:solidFill>
              </a:rPr>
              <a:t>telif hakkı doğurmamasına </a:t>
            </a:r>
            <a:r>
              <a:rPr lang="tr-TR" sz="2800" dirty="0"/>
              <a:t>dikkat edilmelidir. 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İçerik sayfaları oluşturulurken </a:t>
            </a:r>
            <a:r>
              <a:rPr lang="tr-TR" sz="2800" dirty="0">
                <a:solidFill>
                  <a:srgbClr val="0070C0"/>
                </a:solidFill>
              </a:rPr>
              <a:t>dikkat dağıtabilecek nesnelerin </a:t>
            </a:r>
            <a:r>
              <a:rPr lang="tr-TR" sz="2800" dirty="0"/>
              <a:t>kullanılmasından kaçınılmalıdır. </a:t>
            </a:r>
          </a:p>
        </p:txBody>
      </p:sp>
      <p:pic>
        <p:nvPicPr>
          <p:cNvPr id="11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pPr algn="just"/>
            <a:r>
              <a:rPr lang="tr-TR" sz="2800" dirty="0"/>
              <a:t>Tutarlılığı sağlamak üzere daha </a:t>
            </a:r>
            <a:r>
              <a:rPr lang="tr-TR" sz="2800" dirty="0">
                <a:solidFill>
                  <a:srgbClr val="0070C0"/>
                </a:solidFill>
              </a:rPr>
              <a:t>önceden belirlenmiş sunu düzenlerinin</a:t>
            </a:r>
            <a:r>
              <a:rPr lang="tr-TR" sz="2800" dirty="0"/>
              <a:t> kullanılması tercih edilmelidir. 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Sunu içerisinde font ailesi, font büyüklüğü ve font renklerinin </a:t>
            </a:r>
            <a:r>
              <a:rPr lang="tr-TR" sz="2800" dirty="0">
                <a:solidFill>
                  <a:srgbClr val="0070C0"/>
                </a:solidFill>
              </a:rPr>
              <a:t>belirli standartlar dikkate alınarak </a:t>
            </a:r>
            <a:r>
              <a:rPr lang="tr-TR" sz="2800" dirty="0"/>
              <a:t>kullanılmasına dikkat edilmelidir. </a:t>
            </a:r>
          </a:p>
        </p:txBody>
      </p:sp>
      <p:pic>
        <p:nvPicPr>
          <p:cNvPr id="11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58095249-AA68-48AB-9FA5-E71FA1F151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Öncenden belirlenmiş sunu düzenleri daha tutarlı sunumlar yapmanıza yardımcı olur. </a:t>
            </a:r>
          </a:p>
          <a:p>
            <a:endParaRPr lang="tr-TR" sz="2800" dirty="0"/>
          </a:p>
          <a:p>
            <a:r>
              <a:rPr lang="tr-TR" sz="2800" dirty="0"/>
              <a:t>Görseller sunumunuzu destekleyebilir. </a:t>
            </a:r>
          </a:p>
          <a:p>
            <a:endParaRPr lang="tr-TR" sz="2800" dirty="0"/>
          </a:p>
          <a:p>
            <a:endParaRPr lang="en-US" sz="2800" dirty="0"/>
          </a:p>
        </p:txBody>
      </p:sp>
      <p:pic>
        <p:nvPicPr>
          <p:cNvPr id="11" name="Picture 2" descr="Toros Üniversitesi - Vikipe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9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724903A8-EBC4-4E99-B503-D7DCDBDD221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4430159"/>
              </p:ext>
            </p:extLst>
          </p:nvPr>
        </p:nvGraphicFramePr>
        <p:xfrm>
          <a:off x="1262063" y="1828800"/>
          <a:ext cx="44799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00703625-7DAF-46B5-99B1-5AED1F0F8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1428" y="1846218"/>
            <a:ext cx="4480560" cy="4351337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İçerik sayfalarında kullanılan görseller, videolar ya da diğer nesnelerin </a:t>
            </a:r>
            <a:r>
              <a:rPr lang="tr-TR" sz="2800" b="1" dirty="0">
                <a:solidFill>
                  <a:srgbClr val="0070C0"/>
                </a:solidFill>
              </a:rPr>
              <a:t>telif hakkı </a:t>
            </a:r>
            <a:r>
              <a:rPr lang="tr-TR" sz="2800" dirty="0"/>
              <a:t>doğurmamasına dikkat edilmelidir. </a:t>
            </a:r>
          </a:p>
        </p:txBody>
      </p:sp>
      <p:pic>
        <p:nvPicPr>
          <p:cNvPr id="12" name="Picture 2" descr="Toros Üniversitesi - Vikiped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40" y="1743572"/>
            <a:ext cx="892948" cy="7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Toros Üniversitesi Uzaktan Eğitim Uygulama ve Araştırma Merkezi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0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9957DC-A47B-4B0C-AD69-C9E7C9700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079957DC-A47B-4B0C-AD69-C9E7C9700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2061B0-6069-4E37-A1B5-8E143A360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BD2061B0-6069-4E37-A1B5-8E143A360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DAF8E6-C81E-43E6-AA33-98523CA39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3ADAF8E6-C81E-43E6-AA33-98523CA39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CA4E0C-5E9B-4D48-AED4-0DD20B595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3FCA4E0C-5E9B-4D48-AED4-0DD20B595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895271-95A1-4EDB-B16B-CE05A8B6E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EA895271-95A1-4EDB-B16B-CE05A8B6E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  <p:bldP spid="7" grpId="0" build="p"/>
    </p:bldLst>
  </p:timing>
</p:sld>
</file>

<file path=ppt/theme/theme1.xml><?xml version="1.0" encoding="utf-8"?>
<a:theme xmlns:a="http://schemas.openxmlformats.org/drawingml/2006/main" name="Manzara">
  <a:themeElements>
    <a:clrScheme name="Kayan Yazı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anzar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nzar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407</TotalTime>
  <Words>381</Words>
  <Application>Microsoft Office PowerPoint</Application>
  <PresentationFormat>Geniş ekran</PresentationFormat>
  <Paragraphs>69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Schoolbook</vt:lpstr>
      <vt:lpstr>Wingdings 2</vt:lpstr>
      <vt:lpstr>Manzara</vt:lpstr>
      <vt:lpstr>Sunu Hazırlama Kılavuzu</vt:lpstr>
      <vt:lpstr>Giriş</vt:lpstr>
      <vt:lpstr>Kapak Sayfası</vt:lpstr>
      <vt:lpstr>Giriş Sayfası</vt:lpstr>
      <vt:lpstr>İçerik Sayfaları</vt:lpstr>
      <vt:lpstr>İçerik Sayfaları</vt:lpstr>
      <vt:lpstr>İçerik Sayfaları</vt:lpstr>
      <vt:lpstr>İçerik Sayfaları</vt:lpstr>
      <vt:lpstr>İçerik Sayfaları</vt:lpstr>
      <vt:lpstr>FARKLI BÖLÜMLER İÇİN FARKLI SAYFA DÜZENİ.</vt:lpstr>
      <vt:lpstr>Görseller sunumunuzu zenginleştirir. </vt:lpstr>
      <vt:lpstr>İçerik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 Hazırlama Kılavuzu</dc:title>
  <dc:creator>Zafer CÖMERT</dc:creator>
  <cp:lastModifiedBy>pc</cp:lastModifiedBy>
  <cp:revision>26</cp:revision>
  <cp:lastPrinted>2022-02-18T08:47:57Z</cp:lastPrinted>
  <dcterms:created xsi:type="dcterms:W3CDTF">2019-09-08T05:36:03Z</dcterms:created>
  <dcterms:modified xsi:type="dcterms:W3CDTF">2022-02-18T08:48:06Z</dcterms:modified>
</cp:coreProperties>
</file>